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Inter"/>
      <p:regular r:id="rId13"/>
    </p:embeddedFont>
    <p:embeddedFont>
      <p:font typeface="Inter"/>
      <p:regular r:id="rId14"/>
    </p:embeddedFont>
    <p:embeddedFont>
      <p:font typeface="Inter"/>
      <p:regular r:id="rId15"/>
    </p:embeddedFont>
    <p:embeddedFont>
      <p:font typeface="Inter"/>
      <p:regular r:id="rId16"/>
    </p:embeddedFont>
    <p:embeddedFont>
      <p:font typeface="Manrope"/>
      <p:regular r:id="rId1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s>
</file>

<file path=ppt/media/>
</file>

<file path=ppt/media/image-1-1.png>
</file>

<file path=ppt/media/image-2-1.png>
</file>

<file path=ppt/media/image-3-1.png>
</file>

<file path=ppt/media/image-5-1.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440424"/>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Pandas: Python's Powerful Data Analysis Library</a:t>
            </a:r>
            <a:endParaRPr lang="en-US" sz="3900" dirty="0"/>
          </a:p>
        </p:txBody>
      </p:sp>
      <p:sp>
        <p:nvSpPr>
          <p:cNvPr id="4" name="Text 1"/>
          <p:cNvSpPr/>
          <p:nvPr/>
        </p:nvSpPr>
        <p:spPr>
          <a:xfrm>
            <a:off x="6280190" y="3978235"/>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Pandas is a Python library for data manipulation and analysis, built on top of NumPy to work efficiently with arrays. It provides powerful tools to handle structured data from various sources like Excel tables, SQL databases, and CSV files.</a:t>
            </a:r>
            <a:endParaRPr lang="en-US" sz="1550" dirty="0"/>
          </a:p>
        </p:txBody>
      </p:sp>
      <p:sp>
        <p:nvSpPr>
          <p:cNvPr id="5" name="Text 2"/>
          <p:cNvSpPr/>
          <p:nvPr/>
        </p:nvSpPr>
        <p:spPr>
          <a:xfrm>
            <a:off x="6280190" y="5154097"/>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Think of it this way: If NumPy is a calculator, Pandas is like having Excel inside Python.</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13661"/>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Why Pandas is Essential for Data Work</a:t>
            </a:r>
            <a:endParaRPr lang="en-US" sz="3900" dirty="0"/>
          </a:p>
        </p:txBody>
      </p:sp>
      <p:sp>
        <p:nvSpPr>
          <p:cNvPr id="4" name="Shape 1"/>
          <p:cNvSpPr/>
          <p:nvPr/>
        </p:nvSpPr>
        <p:spPr>
          <a:xfrm>
            <a:off x="6280190" y="2251472"/>
            <a:ext cx="3679031" cy="3589734"/>
          </a:xfrm>
          <a:prstGeom prst="roundRect">
            <a:avLst>
              <a:gd name="adj" fmla="val 4976"/>
            </a:avLst>
          </a:prstGeom>
          <a:solidFill>
            <a:srgbClr val="FFFFFF"/>
          </a:solidFill>
          <a:ln w="7620">
            <a:solidFill>
              <a:srgbClr val="FF7047"/>
            </a:solidFill>
            <a:prstDash val="solid"/>
          </a:ln>
        </p:spPr>
      </p:sp>
      <p:sp>
        <p:nvSpPr>
          <p:cNvPr id="5" name="Text 2"/>
          <p:cNvSpPr/>
          <p:nvPr/>
        </p:nvSpPr>
        <p:spPr>
          <a:xfrm>
            <a:off x="6486168" y="245745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Data is Everywhere</a:t>
            </a:r>
            <a:endParaRPr lang="en-US" sz="1950" dirty="0"/>
          </a:p>
        </p:txBody>
      </p:sp>
      <p:sp>
        <p:nvSpPr>
          <p:cNvPr id="6" name="Text 3"/>
          <p:cNvSpPr/>
          <p:nvPr/>
        </p:nvSpPr>
        <p:spPr>
          <a:xfrm>
            <a:off x="6486168" y="2886670"/>
            <a:ext cx="3267075" cy="95261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CSVs, Excel sheets, SQL databases, and APIs all contain valuable data that needs processing.</a:t>
            </a:r>
            <a:endParaRPr lang="en-US" sz="1550" dirty="0"/>
          </a:p>
        </p:txBody>
      </p:sp>
      <p:sp>
        <p:nvSpPr>
          <p:cNvPr id="7" name="Shape 4"/>
          <p:cNvSpPr/>
          <p:nvPr/>
        </p:nvSpPr>
        <p:spPr>
          <a:xfrm>
            <a:off x="10157579" y="2251472"/>
            <a:ext cx="3679031" cy="3589734"/>
          </a:xfrm>
          <a:prstGeom prst="roundRect">
            <a:avLst>
              <a:gd name="adj" fmla="val 4976"/>
            </a:avLst>
          </a:prstGeom>
          <a:solidFill>
            <a:srgbClr val="FFFFFF"/>
          </a:solidFill>
          <a:ln w="7620">
            <a:solidFill>
              <a:srgbClr val="FF7047"/>
            </a:solidFill>
            <a:prstDash val="solid"/>
          </a:ln>
        </p:spPr>
      </p:sp>
      <p:sp>
        <p:nvSpPr>
          <p:cNvPr id="8" name="Text 5"/>
          <p:cNvSpPr/>
          <p:nvPr/>
        </p:nvSpPr>
        <p:spPr>
          <a:xfrm>
            <a:off x="10363557" y="245745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Powerful Capabilities</a:t>
            </a:r>
            <a:endParaRPr lang="en-US" sz="1950" dirty="0"/>
          </a:p>
        </p:txBody>
      </p:sp>
      <p:sp>
        <p:nvSpPr>
          <p:cNvPr id="9" name="Text 6"/>
          <p:cNvSpPr/>
          <p:nvPr/>
        </p:nvSpPr>
        <p:spPr>
          <a:xfrm>
            <a:off x="10363557" y="2886670"/>
            <a:ext cx="326707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Clean data (remove missing values, duplicates)</a:t>
            </a:r>
            <a:endParaRPr lang="en-US" sz="1550" dirty="0"/>
          </a:p>
        </p:txBody>
      </p:sp>
      <p:sp>
        <p:nvSpPr>
          <p:cNvPr id="10" name="Text 7"/>
          <p:cNvSpPr/>
          <p:nvPr/>
        </p:nvSpPr>
        <p:spPr>
          <a:xfrm>
            <a:off x="10363557" y="3591163"/>
            <a:ext cx="326707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Transform data (filter, sort, group)</a:t>
            </a:r>
            <a:endParaRPr lang="en-US" sz="1550" dirty="0"/>
          </a:p>
        </p:txBody>
      </p:sp>
      <p:sp>
        <p:nvSpPr>
          <p:cNvPr id="11" name="Text 8"/>
          <p:cNvSpPr/>
          <p:nvPr/>
        </p:nvSpPr>
        <p:spPr>
          <a:xfrm>
            <a:off x="10363557" y="4295656"/>
            <a:ext cx="326707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Analyze data (statistics, aggregation)</a:t>
            </a:r>
            <a:endParaRPr lang="en-US" sz="1550" dirty="0"/>
          </a:p>
        </p:txBody>
      </p:sp>
      <p:sp>
        <p:nvSpPr>
          <p:cNvPr id="12" name="Text 9"/>
          <p:cNvSpPr/>
          <p:nvPr/>
        </p:nvSpPr>
        <p:spPr>
          <a:xfrm>
            <a:off x="10363557" y="5000149"/>
            <a:ext cx="326707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Export data (save to CSV/Excel/SQL)</a:t>
            </a:r>
            <a:endParaRPr lang="en-US" sz="1550" dirty="0"/>
          </a:p>
        </p:txBody>
      </p:sp>
      <p:sp>
        <p:nvSpPr>
          <p:cNvPr id="13" name="Shape 10"/>
          <p:cNvSpPr/>
          <p:nvPr/>
        </p:nvSpPr>
        <p:spPr>
          <a:xfrm>
            <a:off x="6280190" y="6039564"/>
            <a:ext cx="7556421" cy="1476256"/>
          </a:xfrm>
          <a:prstGeom prst="roundRect">
            <a:avLst>
              <a:gd name="adj" fmla="val 12100"/>
            </a:avLst>
          </a:prstGeom>
          <a:solidFill>
            <a:srgbClr val="FFFFFF"/>
          </a:solidFill>
          <a:ln w="7620">
            <a:solidFill>
              <a:srgbClr val="FF7047"/>
            </a:solidFill>
            <a:prstDash val="solid"/>
          </a:ln>
        </p:spPr>
      </p:sp>
      <p:sp>
        <p:nvSpPr>
          <p:cNvPr id="14" name="Text 11"/>
          <p:cNvSpPr/>
          <p:nvPr/>
        </p:nvSpPr>
        <p:spPr>
          <a:xfrm>
            <a:off x="6486168" y="6245543"/>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Wide Application</a:t>
            </a:r>
            <a:endParaRPr lang="en-US" sz="1950" dirty="0"/>
          </a:p>
        </p:txBody>
      </p:sp>
      <p:sp>
        <p:nvSpPr>
          <p:cNvPr id="15" name="Text 12"/>
          <p:cNvSpPr/>
          <p:nvPr/>
        </p:nvSpPr>
        <p:spPr>
          <a:xfrm>
            <a:off x="6486168" y="6674763"/>
            <a:ext cx="7144464"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Used extensively in Data Science, Machine Learning, Business Analytics, and Finance.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12144"/>
            <a:ext cx="6937415" cy="620078"/>
          </a:xfrm>
          <a:prstGeom prst="rect">
            <a:avLst/>
          </a:prstGeom>
          <a:noFill/>
          <a:ln/>
        </p:spPr>
        <p:txBody>
          <a:bodyPr wrap="non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Pandas' Core Data Structures</a:t>
            </a:r>
            <a:endParaRPr lang="en-US" sz="3900" dirty="0"/>
          </a:p>
        </p:txBody>
      </p:sp>
      <p:sp>
        <p:nvSpPr>
          <p:cNvPr id="4" name="Text 1"/>
          <p:cNvSpPr/>
          <p:nvPr/>
        </p:nvSpPr>
        <p:spPr>
          <a:xfrm>
            <a:off x="793790" y="3028236"/>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FF7047"/>
                </a:solidFill>
                <a:latin typeface="Inter" pitchFamily="34" charset="0"/>
                <a:ea typeface="Inter" pitchFamily="34" charset="-122"/>
                <a:cs typeface="Inter" pitchFamily="34" charset="-120"/>
              </a:rPr>
              <a:t>Series</a:t>
            </a:r>
            <a:endParaRPr lang="en-US" sz="2300" dirty="0"/>
          </a:p>
        </p:txBody>
      </p:sp>
      <p:sp>
        <p:nvSpPr>
          <p:cNvPr id="5" name="Text 2"/>
          <p:cNvSpPr/>
          <p:nvPr/>
        </p:nvSpPr>
        <p:spPr>
          <a:xfrm>
            <a:off x="793790" y="3598664"/>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One-dimensional labeled array (like a single Excel column)</a:t>
            </a:r>
            <a:endParaRPr lang="en-US" sz="1550" dirty="0"/>
          </a:p>
        </p:txBody>
      </p:sp>
      <p:sp>
        <p:nvSpPr>
          <p:cNvPr id="6" name="Text 3"/>
          <p:cNvSpPr/>
          <p:nvPr/>
        </p:nvSpPr>
        <p:spPr>
          <a:xfrm>
            <a:off x="793790" y="4303157"/>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Stores data of one type</a:t>
            </a:r>
            <a:endParaRPr lang="en-US" sz="1550" dirty="0"/>
          </a:p>
        </p:txBody>
      </p:sp>
      <p:sp>
        <p:nvSpPr>
          <p:cNvPr id="7" name="Text 4"/>
          <p:cNvSpPr/>
          <p:nvPr/>
        </p:nvSpPr>
        <p:spPr>
          <a:xfrm>
            <a:off x="793790" y="4690110"/>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Has both values and an index</a:t>
            </a:r>
            <a:endParaRPr lang="en-US" sz="1550" dirty="0"/>
          </a:p>
        </p:txBody>
      </p:sp>
      <p:sp>
        <p:nvSpPr>
          <p:cNvPr id="8" name="Text 5"/>
          <p:cNvSpPr/>
          <p:nvPr/>
        </p:nvSpPr>
        <p:spPr>
          <a:xfrm>
            <a:off x="793790" y="5186243"/>
            <a:ext cx="3536156"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Example: Marks of a student in 3 subjects</a:t>
            </a:r>
            <a:endParaRPr lang="en-US" sz="1550" dirty="0"/>
          </a:p>
        </p:txBody>
      </p:sp>
      <p:sp>
        <p:nvSpPr>
          <p:cNvPr id="9" name="Text 6"/>
          <p:cNvSpPr/>
          <p:nvPr/>
        </p:nvSpPr>
        <p:spPr>
          <a:xfrm>
            <a:off x="4821674" y="3028236"/>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FF7047"/>
                </a:solidFill>
                <a:latin typeface="Inter" pitchFamily="34" charset="0"/>
                <a:ea typeface="Inter" pitchFamily="34" charset="-122"/>
                <a:cs typeface="Inter" pitchFamily="34" charset="-120"/>
              </a:rPr>
              <a:t>DataFrame</a:t>
            </a:r>
            <a:endParaRPr lang="en-US" sz="2300" dirty="0"/>
          </a:p>
        </p:txBody>
      </p:sp>
      <p:sp>
        <p:nvSpPr>
          <p:cNvPr id="10" name="Text 7"/>
          <p:cNvSpPr/>
          <p:nvPr/>
        </p:nvSpPr>
        <p:spPr>
          <a:xfrm>
            <a:off x="4821674" y="3598664"/>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Two-dimensional structure (rows × columns)</a:t>
            </a:r>
            <a:endParaRPr lang="en-US" sz="1550" dirty="0"/>
          </a:p>
        </p:txBody>
      </p:sp>
      <p:sp>
        <p:nvSpPr>
          <p:cNvPr id="11" name="Text 8"/>
          <p:cNvSpPr/>
          <p:nvPr/>
        </p:nvSpPr>
        <p:spPr>
          <a:xfrm>
            <a:off x="4821674" y="4303157"/>
            <a:ext cx="35361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Like an Excel sheet or SQL table</a:t>
            </a:r>
            <a:endParaRPr lang="en-US" sz="1550" dirty="0"/>
          </a:p>
        </p:txBody>
      </p:sp>
      <p:sp>
        <p:nvSpPr>
          <p:cNvPr id="12" name="Text 9"/>
          <p:cNvSpPr/>
          <p:nvPr/>
        </p:nvSpPr>
        <p:spPr>
          <a:xfrm>
            <a:off x="4821674" y="4690110"/>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Can store multiple types of data (int, float, string)</a:t>
            </a:r>
            <a:endParaRPr lang="en-US" sz="1550" dirty="0"/>
          </a:p>
        </p:txBody>
      </p:sp>
      <p:sp>
        <p:nvSpPr>
          <p:cNvPr id="13" name="Text 10"/>
          <p:cNvSpPr/>
          <p:nvPr/>
        </p:nvSpPr>
        <p:spPr>
          <a:xfrm>
            <a:off x="4821674" y="5503783"/>
            <a:ext cx="3536156"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Example: Student records with Name, Age, Marks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779389"/>
            <a:ext cx="6670238" cy="620078"/>
          </a:xfrm>
          <a:prstGeom prst="rect">
            <a:avLst/>
          </a:prstGeom>
          <a:noFill/>
          <a:ln/>
        </p:spPr>
        <p:txBody>
          <a:bodyPr wrap="non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Essential Pandas Operations</a:t>
            </a:r>
            <a:endParaRPr lang="en-US" sz="3900" dirty="0"/>
          </a:p>
        </p:txBody>
      </p:sp>
      <p:sp>
        <p:nvSpPr>
          <p:cNvPr id="3" name="Shape 1"/>
          <p:cNvSpPr/>
          <p:nvPr/>
        </p:nvSpPr>
        <p:spPr>
          <a:xfrm>
            <a:off x="793790" y="3391614"/>
            <a:ext cx="4215289" cy="198358"/>
          </a:xfrm>
          <a:prstGeom prst="roundRect">
            <a:avLst>
              <a:gd name="adj" fmla="val 90053"/>
            </a:avLst>
          </a:prstGeom>
          <a:solidFill>
            <a:srgbClr val="FFFFFF"/>
          </a:solidFill>
          <a:ln w="7620">
            <a:solidFill>
              <a:srgbClr val="FF7047"/>
            </a:solidFill>
            <a:prstDash val="solid"/>
          </a:ln>
        </p:spPr>
      </p:sp>
      <p:sp>
        <p:nvSpPr>
          <p:cNvPr id="4" name="Text 2"/>
          <p:cNvSpPr/>
          <p:nvPr/>
        </p:nvSpPr>
        <p:spPr>
          <a:xfrm>
            <a:off x="992148" y="378833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Read Data</a:t>
            </a:r>
            <a:endParaRPr lang="en-US" sz="1950" dirty="0"/>
          </a:p>
        </p:txBody>
      </p:sp>
      <p:sp>
        <p:nvSpPr>
          <p:cNvPr id="5" name="Text 3"/>
          <p:cNvSpPr/>
          <p:nvPr/>
        </p:nvSpPr>
        <p:spPr>
          <a:xfrm>
            <a:off x="992148" y="4217551"/>
            <a:ext cx="3818573"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Import from CSV, Excel, SQL, JSON and other formats</a:t>
            </a:r>
            <a:endParaRPr lang="en-US" sz="1550" dirty="0"/>
          </a:p>
        </p:txBody>
      </p:sp>
      <p:sp>
        <p:nvSpPr>
          <p:cNvPr id="6" name="Shape 4"/>
          <p:cNvSpPr/>
          <p:nvPr/>
        </p:nvSpPr>
        <p:spPr>
          <a:xfrm>
            <a:off x="992148" y="5075873"/>
            <a:ext cx="3818573" cy="615196"/>
          </a:xfrm>
          <a:prstGeom prst="roundRect">
            <a:avLst>
              <a:gd name="adj" fmla="val 29036"/>
            </a:avLst>
          </a:prstGeom>
          <a:solidFill>
            <a:srgbClr val="F2F2F2"/>
          </a:solidFill>
          <a:ln/>
        </p:spPr>
      </p:sp>
      <p:sp>
        <p:nvSpPr>
          <p:cNvPr id="7" name="Shape 5"/>
          <p:cNvSpPr/>
          <p:nvPr/>
        </p:nvSpPr>
        <p:spPr>
          <a:xfrm>
            <a:off x="982266" y="5075873"/>
            <a:ext cx="3838337" cy="615196"/>
          </a:xfrm>
          <a:prstGeom prst="roundRect">
            <a:avLst>
              <a:gd name="adj" fmla="val 4839"/>
            </a:avLst>
          </a:prstGeom>
          <a:solidFill>
            <a:srgbClr val="F2F2F2"/>
          </a:solidFill>
          <a:ln/>
        </p:spPr>
      </p:sp>
      <p:sp>
        <p:nvSpPr>
          <p:cNvPr id="8" name="Text 6"/>
          <p:cNvSpPr/>
          <p:nvPr/>
        </p:nvSpPr>
        <p:spPr>
          <a:xfrm>
            <a:off x="1180624" y="5224701"/>
            <a:ext cx="3441621"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highlight>
                  <a:srgbClr val="F2F2F2"/>
                </a:highlight>
                <a:latin typeface="Consolas" pitchFamily="34" charset="0"/>
                <a:ea typeface="Consolas" pitchFamily="34" charset="-122"/>
                <a:cs typeface="Consolas" pitchFamily="34" charset="-120"/>
              </a:rPr>
              <a:t>df = pd.read_csv('data.csv')</a:t>
            </a:r>
            <a:endParaRPr lang="en-US" sz="1550" dirty="0"/>
          </a:p>
        </p:txBody>
      </p:sp>
      <p:sp>
        <p:nvSpPr>
          <p:cNvPr id="9" name="Shape 7"/>
          <p:cNvSpPr/>
          <p:nvPr/>
        </p:nvSpPr>
        <p:spPr>
          <a:xfrm>
            <a:off x="5207437" y="3093958"/>
            <a:ext cx="4215408" cy="198358"/>
          </a:xfrm>
          <a:prstGeom prst="roundRect">
            <a:avLst>
              <a:gd name="adj" fmla="val 90053"/>
            </a:avLst>
          </a:prstGeom>
          <a:solidFill>
            <a:srgbClr val="FFFFFF"/>
          </a:solidFill>
          <a:ln w="7620">
            <a:solidFill>
              <a:srgbClr val="FF7047"/>
            </a:solidFill>
            <a:prstDash val="solid"/>
          </a:ln>
        </p:spPr>
      </p:sp>
      <p:sp>
        <p:nvSpPr>
          <p:cNvPr id="10" name="Text 8"/>
          <p:cNvSpPr/>
          <p:nvPr/>
        </p:nvSpPr>
        <p:spPr>
          <a:xfrm>
            <a:off x="5405795" y="349067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Process Data</a:t>
            </a:r>
            <a:endParaRPr lang="en-US" sz="1950" dirty="0"/>
          </a:p>
        </p:txBody>
      </p:sp>
      <p:sp>
        <p:nvSpPr>
          <p:cNvPr id="11" name="Text 9"/>
          <p:cNvSpPr/>
          <p:nvPr/>
        </p:nvSpPr>
        <p:spPr>
          <a:xfrm>
            <a:off x="5405795" y="3919895"/>
            <a:ext cx="3818692"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Filter rows by conditions, sort by values, calculate statistics</a:t>
            </a:r>
            <a:endParaRPr lang="en-US" sz="1550" dirty="0"/>
          </a:p>
        </p:txBody>
      </p:sp>
      <p:sp>
        <p:nvSpPr>
          <p:cNvPr id="12" name="Shape 10"/>
          <p:cNvSpPr/>
          <p:nvPr/>
        </p:nvSpPr>
        <p:spPr>
          <a:xfrm>
            <a:off x="5405795" y="4778216"/>
            <a:ext cx="3818692" cy="932736"/>
          </a:xfrm>
          <a:prstGeom prst="roundRect">
            <a:avLst>
              <a:gd name="adj" fmla="val 19151"/>
            </a:avLst>
          </a:prstGeom>
          <a:solidFill>
            <a:srgbClr val="F2F2F2"/>
          </a:solidFill>
          <a:ln/>
        </p:spPr>
      </p:sp>
      <p:sp>
        <p:nvSpPr>
          <p:cNvPr id="13" name="Shape 11"/>
          <p:cNvSpPr/>
          <p:nvPr/>
        </p:nvSpPr>
        <p:spPr>
          <a:xfrm>
            <a:off x="5395912" y="4778216"/>
            <a:ext cx="3838456" cy="932736"/>
          </a:xfrm>
          <a:prstGeom prst="roundRect">
            <a:avLst>
              <a:gd name="adj" fmla="val 3192"/>
            </a:avLst>
          </a:prstGeom>
          <a:solidFill>
            <a:srgbClr val="F2F2F2"/>
          </a:solidFill>
          <a:ln/>
        </p:spPr>
      </p:sp>
      <p:sp>
        <p:nvSpPr>
          <p:cNvPr id="14" name="Text 12"/>
          <p:cNvSpPr/>
          <p:nvPr/>
        </p:nvSpPr>
        <p:spPr>
          <a:xfrm>
            <a:off x="5594271" y="4927044"/>
            <a:ext cx="3441740"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highlight>
                  <a:srgbClr val="F2F2F2"/>
                </a:highlight>
                <a:latin typeface="Consolas" pitchFamily="34" charset="0"/>
                <a:ea typeface="Consolas" pitchFamily="34" charset="-122"/>
                <a:cs typeface="Consolas" pitchFamily="34" charset="-120"/>
              </a:rPr>
              <a:t>filtered = df[df['Age'] &gt; 30]stats = df.describe()</a:t>
            </a:r>
            <a:endParaRPr lang="en-US" sz="1550" dirty="0"/>
          </a:p>
        </p:txBody>
      </p:sp>
      <p:sp>
        <p:nvSpPr>
          <p:cNvPr id="15" name="Shape 13"/>
          <p:cNvSpPr/>
          <p:nvPr/>
        </p:nvSpPr>
        <p:spPr>
          <a:xfrm>
            <a:off x="9621203" y="2796302"/>
            <a:ext cx="4215289" cy="198358"/>
          </a:xfrm>
          <a:prstGeom prst="roundRect">
            <a:avLst>
              <a:gd name="adj" fmla="val 90053"/>
            </a:avLst>
          </a:prstGeom>
          <a:solidFill>
            <a:srgbClr val="FFFFFF"/>
          </a:solidFill>
          <a:ln w="7620">
            <a:solidFill>
              <a:srgbClr val="FF7047"/>
            </a:solidFill>
            <a:prstDash val="solid"/>
          </a:ln>
        </p:spPr>
      </p:sp>
      <p:sp>
        <p:nvSpPr>
          <p:cNvPr id="16" name="Text 14"/>
          <p:cNvSpPr/>
          <p:nvPr/>
        </p:nvSpPr>
        <p:spPr>
          <a:xfrm>
            <a:off x="9819561" y="319301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Write Data</a:t>
            </a:r>
            <a:endParaRPr lang="en-US" sz="1950" dirty="0"/>
          </a:p>
        </p:txBody>
      </p:sp>
      <p:sp>
        <p:nvSpPr>
          <p:cNvPr id="17" name="Text 15"/>
          <p:cNvSpPr/>
          <p:nvPr/>
        </p:nvSpPr>
        <p:spPr>
          <a:xfrm>
            <a:off x="9819561" y="3622238"/>
            <a:ext cx="3818573"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Export to CSV, Excel, SQL and other formats</a:t>
            </a:r>
            <a:endParaRPr lang="en-US" sz="1550" dirty="0"/>
          </a:p>
        </p:txBody>
      </p:sp>
      <p:sp>
        <p:nvSpPr>
          <p:cNvPr id="18" name="Shape 16"/>
          <p:cNvSpPr/>
          <p:nvPr/>
        </p:nvSpPr>
        <p:spPr>
          <a:xfrm>
            <a:off x="9819561" y="4480560"/>
            <a:ext cx="3818573" cy="615196"/>
          </a:xfrm>
          <a:prstGeom prst="roundRect">
            <a:avLst>
              <a:gd name="adj" fmla="val 29036"/>
            </a:avLst>
          </a:prstGeom>
          <a:solidFill>
            <a:srgbClr val="F2F2F2"/>
          </a:solidFill>
          <a:ln/>
        </p:spPr>
      </p:sp>
      <p:sp>
        <p:nvSpPr>
          <p:cNvPr id="19" name="Shape 17"/>
          <p:cNvSpPr/>
          <p:nvPr/>
        </p:nvSpPr>
        <p:spPr>
          <a:xfrm>
            <a:off x="9809678" y="4480560"/>
            <a:ext cx="3838337" cy="615196"/>
          </a:xfrm>
          <a:prstGeom prst="roundRect">
            <a:avLst>
              <a:gd name="adj" fmla="val 4839"/>
            </a:avLst>
          </a:prstGeom>
          <a:solidFill>
            <a:srgbClr val="F2F2F2"/>
          </a:solidFill>
          <a:ln/>
        </p:spPr>
      </p:sp>
      <p:sp>
        <p:nvSpPr>
          <p:cNvPr id="20" name="Text 18"/>
          <p:cNvSpPr/>
          <p:nvPr/>
        </p:nvSpPr>
        <p:spPr>
          <a:xfrm>
            <a:off x="10008037" y="4629388"/>
            <a:ext cx="3441621"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highlight>
                  <a:srgbClr val="F2F2F2"/>
                </a:highlight>
                <a:latin typeface="Consolas" pitchFamily="34" charset="0"/>
                <a:ea typeface="Consolas" pitchFamily="34" charset="-122"/>
                <a:cs typeface="Consolas" pitchFamily="34" charset="-120"/>
              </a:rPr>
              <a:t>df.to_csv('results.csv')</a:t>
            </a:r>
            <a:endParaRPr lang="en-US" sz="1550" dirty="0"/>
          </a:p>
        </p:txBody>
      </p:sp>
      <p:sp>
        <p:nvSpPr>
          <p:cNvPr id="21" name="Text 19"/>
          <p:cNvSpPr/>
          <p:nvPr/>
        </p:nvSpPr>
        <p:spPr>
          <a:xfrm>
            <a:off x="793790" y="6132552"/>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These fundamental operations form the foundation of data analysis workflows, enabling you to transform raw data into actionable insights.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825478"/>
            <a:ext cx="7491532" cy="620078"/>
          </a:xfrm>
          <a:prstGeom prst="rect">
            <a:avLst/>
          </a:prstGeom>
          <a:noFill/>
          <a:ln/>
        </p:spPr>
        <p:txBody>
          <a:bodyPr wrap="non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Real-World Pandas Applications</a:t>
            </a:r>
            <a:endParaRPr lang="en-US" sz="3900" dirty="0"/>
          </a:p>
        </p:txBody>
      </p:sp>
      <p:sp>
        <p:nvSpPr>
          <p:cNvPr id="4" name="Shape 1"/>
          <p:cNvSpPr/>
          <p:nvPr/>
        </p:nvSpPr>
        <p:spPr>
          <a:xfrm>
            <a:off x="793790" y="4743212"/>
            <a:ext cx="4215289" cy="2141815"/>
          </a:xfrm>
          <a:prstGeom prst="roundRect">
            <a:avLst>
              <a:gd name="adj" fmla="val 5123"/>
            </a:avLst>
          </a:prstGeom>
          <a:solidFill>
            <a:srgbClr val="FFFFFF"/>
          </a:solidFill>
          <a:ln w="22860">
            <a:solidFill>
              <a:srgbClr val="FF7047"/>
            </a:solidFill>
            <a:prstDash val="solid"/>
          </a:ln>
        </p:spPr>
      </p:sp>
      <p:sp>
        <p:nvSpPr>
          <p:cNvPr id="5" name="Shape 2"/>
          <p:cNvSpPr/>
          <p:nvPr/>
        </p:nvSpPr>
        <p:spPr>
          <a:xfrm>
            <a:off x="770930" y="4743212"/>
            <a:ext cx="91440" cy="2141815"/>
          </a:xfrm>
          <a:prstGeom prst="roundRect">
            <a:avLst>
              <a:gd name="adj" fmla="val 195349"/>
            </a:avLst>
          </a:prstGeom>
          <a:solidFill>
            <a:srgbClr val="FF7047"/>
          </a:solidFill>
          <a:ln/>
        </p:spPr>
      </p:sp>
      <p:sp>
        <p:nvSpPr>
          <p:cNvPr id="6" name="Text 3"/>
          <p:cNvSpPr/>
          <p:nvPr/>
        </p:nvSpPr>
        <p:spPr>
          <a:xfrm>
            <a:off x="1083588" y="496443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HR Analytics</a:t>
            </a:r>
            <a:endParaRPr lang="en-US" sz="1950" dirty="0"/>
          </a:p>
        </p:txBody>
      </p:sp>
      <p:sp>
        <p:nvSpPr>
          <p:cNvPr id="7" name="Text 4"/>
          <p:cNvSpPr/>
          <p:nvPr/>
        </p:nvSpPr>
        <p:spPr>
          <a:xfrm>
            <a:off x="1083588" y="5393650"/>
            <a:ext cx="3704273" cy="127015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A company HR exports employee data → analyze salaries by department, identify pay gaps, track retention rates, and optimize workforce planning.</a:t>
            </a:r>
            <a:endParaRPr lang="en-US" sz="1550" dirty="0"/>
          </a:p>
        </p:txBody>
      </p:sp>
      <p:sp>
        <p:nvSpPr>
          <p:cNvPr id="8" name="Shape 5"/>
          <p:cNvSpPr/>
          <p:nvPr/>
        </p:nvSpPr>
        <p:spPr>
          <a:xfrm>
            <a:off x="5207437" y="4743212"/>
            <a:ext cx="4215408" cy="2141815"/>
          </a:xfrm>
          <a:prstGeom prst="roundRect">
            <a:avLst>
              <a:gd name="adj" fmla="val 5123"/>
            </a:avLst>
          </a:prstGeom>
          <a:solidFill>
            <a:srgbClr val="FFFFFF"/>
          </a:solidFill>
          <a:ln w="22860">
            <a:solidFill>
              <a:srgbClr val="FF7047"/>
            </a:solidFill>
            <a:prstDash val="solid"/>
          </a:ln>
        </p:spPr>
      </p:sp>
      <p:sp>
        <p:nvSpPr>
          <p:cNvPr id="9" name="Shape 6"/>
          <p:cNvSpPr/>
          <p:nvPr/>
        </p:nvSpPr>
        <p:spPr>
          <a:xfrm>
            <a:off x="5184577" y="4743212"/>
            <a:ext cx="91440" cy="2141815"/>
          </a:xfrm>
          <a:prstGeom prst="roundRect">
            <a:avLst>
              <a:gd name="adj" fmla="val 195349"/>
            </a:avLst>
          </a:prstGeom>
          <a:solidFill>
            <a:srgbClr val="FF7047"/>
          </a:solidFill>
          <a:ln/>
        </p:spPr>
      </p:sp>
      <p:sp>
        <p:nvSpPr>
          <p:cNvPr id="10" name="Text 7"/>
          <p:cNvSpPr/>
          <p:nvPr/>
        </p:nvSpPr>
        <p:spPr>
          <a:xfrm>
            <a:off x="5497235" y="496443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Education</a:t>
            </a:r>
            <a:endParaRPr lang="en-US" sz="1950" dirty="0"/>
          </a:p>
        </p:txBody>
      </p:sp>
      <p:sp>
        <p:nvSpPr>
          <p:cNvPr id="11" name="Text 8"/>
          <p:cNvSpPr/>
          <p:nvPr/>
        </p:nvSpPr>
        <p:spPr>
          <a:xfrm>
            <a:off x="5497235" y="5393650"/>
            <a:ext cx="3704392" cy="127015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A teacher exports student exam results → find top/bottom scorers, analyze performance trends, identify struggling students, and adjust teaching methods.</a:t>
            </a:r>
            <a:endParaRPr lang="en-US" sz="1550" dirty="0"/>
          </a:p>
        </p:txBody>
      </p:sp>
      <p:sp>
        <p:nvSpPr>
          <p:cNvPr id="12" name="Shape 9"/>
          <p:cNvSpPr/>
          <p:nvPr/>
        </p:nvSpPr>
        <p:spPr>
          <a:xfrm>
            <a:off x="9621203" y="4743212"/>
            <a:ext cx="4215289" cy="2141815"/>
          </a:xfrm>
          <a:prstGeom prst="roundRect">
            <a:avLst>
              <a:gd name="adj" fmla="val 5123"/>
            </a:avLst>
          </a:prstGeom>
          <a:solidFill>
            <a:srgbClr val="FFFFFF"/>
          </a:solidFill>
          <a:ln w="22860">
            <a:solidFill>
              <a:srgbClr val="FF7047"/>
            </a:solidFill>
            <a:prstDash val="solid"/>
          </a:ln>
        </p:spPr>
      </p:sp>
      <p:sp>
        <p:nvSpPr>
          <p:cNvPr id="13" name="Shape 10"/>
          <p:cNvSpPr/>
          <p:nvPr/>
        </p:nvSpPr>
        <p:spPr>
          <a:xfrm>
            <a:off x="9598343" y="4743212"/>
            <a:ext cx="91440" cy="2141815"/>
          </a:xfrm>
          <a:prstGeom prst="roundRect">
            <a:avLst>
              <a:gd name="adj" fmla="val 195349"/>
            </a:avLst>
          </a:prstGeom>
          <a:solidFill>
            <a:srgbClr val="FF7047"/>
          </a:solidFill>
          <a:ln/>
        </p:spPr>
      </p:sp>
      <p:sp>
        <p:nvSpPr>
          <p:cNvPr id="14" name="Text 11"/>
          <p:cNvSpPr/>
          <p:nvPr/>
        </p:nvSpPr>
        <p:spPr>
          <a:xfrm>
            <a:off x="9911001" y="496443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55575A"/>
                </a:solidFill>
                <a:latin typeface="Inter" pitchFamily="34" charset="0"/>
                <a:ea typeface="Inter" pitchFamily="34" charset="-122"/>
                <a:cs typeface="Inter" pitchFamily="34" charset="-120"/>
              </a:rPr>
              <a:t>Financial Services</a:t>
            </a:r>
            <a:endParaRPr lang="en-US" sz="1950" dirty="0"/>
          </a:p>
        </p:txBody>
      </p:sp>
      <p:sp>
        <p:nvSpPr>
          <p:cNvPr id="15" name="Text 12"/>
          <p:cNvSpPr/>
          <p:nvPr/>
        </p:nvSpPr>
        <p:spPr>
          <a:xfrm>
            <a:off x="9911001" y="5393650"/>
            <a:ext cx="3704273" cy="127015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A bank processes transaction logs → detect fraud patterns, analyze customer spending habits, identify market trends, and optimize service offerings.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42298"/>
            <a:ext cx="6541651" cy="620078"/>
          </a:xfrm>
          <a:prstGeom prst="rect">
            <a:avLst/>
          </a:prstGeom>
          <a:noFill/>
          <a:ln/>
        </p:spPr>
        <p:txBody>
          <a:bodyPr wrap="none" lIns="0" tIns="0" rIns="0" bIns="0" rtlCol="0" anchor="t"/>
          <a:lstStyle/>
          <a:p>
            <a:pPr algn="l" indent="0" marL="0">
              <a:lnSpc>
                <a:spcPts val="4850"/>
              </a:lnSpc>
              <a:buNone/>
            </a:pPr>
            <a:r>
              <a:rPr lang="en-US" sz="3900" dirty="0">
                <a:solidFill>
                  <a:srgbClr val="0C0D0F"/>
                </a:solidFill>
                <a:latin typeface="Inter" pitchFamily="34" charset="0"/>
                <a:ea typeface="Inter" pitchFamily="34" charset="-122"/>
                <a:cs typeface="Inter" pitchFamily="34" charset="-120"/>
              </a:rPr>
              <a:t>Getting Started with Pandas</a:t>
            </a:r>
            <a:endParaRPr lang="en-US" sz="3900" dirty="0"/>
          </a:p>
        </p:txBody>
      </p:sp>
      <p:sp>
        <p:nvSpPr>
          <p:cNvPr id="4" name="Text 1"/>
          <p:cNvSpPr/>
          <p:nvPr/>
        </p:nvSpPr>
        <p:spPr>
          <a:xfrm>
            <a:off x="793790" y="2358390"/>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0C0D0F"/>
                </a:solidFill>
                <a:latin typeface="Inter" pitchFamily="34" charset="0"/>
                <a:ea typeface="Inter" pitchFamily="34" charset="-122"/>
                <a:cs typeface="Inter" pitchFamily="34" charset="-120"/>
              </a:rPr>
              <a:t>Key Takeaways</a:t>
            </a:r>
            <a:endParaRPr lang="en-US" sz="2300" dirty="0"/>
          </a:p>
        </p:txBody>
      </p:sp>
      <p:sp>
        <p:nvSpPr>
          <p:cNvPr id="5" name="Text 2"/>
          <p:cNvSpPr/>
          <p:nvPr/>
        </p:nvSpPr>
        <p:spPr>
          <a:xfrm>
            <a:off x="793790" y="2928818"/>
            <a:ext cx="434018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Pandas transforms Python into a powerful data analysis environment</a:t>
            </a:r>
            <a:endParaRPr lang="en-US" sz="1550" dirty="0"/>
          </a:p>
        </p:txBody>
      </p:sp>
      <p:sp>
        <p:nvSpPr>
          <p:cNvPr id="6" name="Text 3"/>
          <p:cNvSpPr/>
          <p:nvPr/>
        </p:nvSpPr>
        <p:spPr>
          <a:xfrm>
            <a:off x="793790" y="3633311"/>
            <a:ext cx="434018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Its Series and DataFrame structures handle most data needs</a:t>
            </a:r>
            <a:endParaRPr lang="en-US" sz="1550" dirty="0"/>
          </a:p>
        </p:txBody>
      </p:sp>
      <p:sp>
        <p:nvSpPr>
          <p:cNvPr id="7" name="Text 4"/>
          <p:cNvSpPr/>
          <p:nvPr/>
        </p:nvSpPr>
        <p:spPr>
          <a:xfrm>
            <a:off x="793790" y="4337804"/>
            <a:ext cx="434018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Basic operations (read, filter, sort, describe, write) solve many problems</a:t>
            </a:r>
            <a:endParaRPr lang="en-US" sz="1550" dirty="0"/>
          </a:p>
        </p:txBody>
      </p:sp>
      <p:sp>
        <p:nvSpPr>
          <p:cNvPr id="8" name="Text 5"/>
          <p:cNvSpPr/>
          <p:nvPr/>
        </p:nvSpPr>
        <p:spPr>
          <a:xfrm>
            <a:off x="793790" y="5042297"/>
            <a:ext cx="434018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55575A"/>
                </a:solidFill>
                <a:latin typeface="Manrope" pitchFamily="34" charset="0"/>
                <a:ea typeface="Manrope" pitchFamily="34" charset="-122"/>
                <a:cs typeface="Manrope" pitchFamily="34" charset="-120"/>
              </a:rPr>
              <a:t>Applications span across industries and use cases</a:t>
            </a:r>
            <a:endParaRPr lang="en-US" sz="1550" dirty="0"/>
          </a:p>
        </p:txBody>
      </p:sp>
      <p:sp>
        <p:nvSpPr>
          <p:cNvPr id="9" name="Text 6"/>
          <p:cNvSpPr/>
          <p:nvPr/>
        </p:nvSpPr>
        <p:spPr>
          <a:xfrm>
            <a:off x="793790" y="5855970"/>
            <a:ext cx="4340185" cy="95261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Manrope" pitchFamily="34" charset="0"/>
                <a:ea typeface="Manrope" pitchFamily="34" charset="-122"/>
                <a:cs typeface="Manrope" pitchFamily="34" charset="-120"/>
              </a:rPr>
              <a:t>Start with simple data manipulation tasks and gradually build your skills to tackle more complex analysis challenges.</a:t>
            </a:r>
            <a:endParaRPr lang="en-US" sz="1550" dirty="0"/>
          </a:p>
        </p:txBody>
      </p:sp>
      <p:sp>
        <p:nvSpPr>
          <p:cNvPr id="10" name="Shape 7"/>
          <p:cNvSpPr/>
          <p:nvPr/>
        </p:nvSpPr>
        <p:spPr>
          <a:xfrm>
            <a:off x="5625703" y="2383274"/>
            <a:ext cx="2732008" cy="3286601"/>
          </a:xfrm>
          <a:prstGeom prst="roundRect">
            <a:avLst>
              <a:gd name="adj" fmla="val 6538"/>
            </a:avLst>
          </a:prstGeom>
          <a:solidFill>
            <a:srgbClr val="B6D6FC"/>
          </a:solidFill>
          <a:ln/>
        </p:spPr>
      </p:sp>
      <p:pic>
        <p:nvPicPr>
          <p:cNvPr id="11" name="Image 1" descr="preencoded.png">    </p:cNvPr>
          <p:cNvPicPr>
            <a:picLocks noChangeAspect="1"/>
          </p:cNvPicPr>
          <p:nvPr/>
        </p:nvPicPr>
        <p:blipFill>
          <a:blip r:embed="rId2"/>
          <a:stretch>
            <a:fillRect/>
          </a:stretch>
        </p:blipFill>
        <p:spPr>
          <a:xfrm>
            <a:off x="5824061" y="2657951"/>
            <a:ext cx="310039" cy="248007"/>
          </a:xfrm>
          <a:prstGeom prst="rect">
            <a:avLst/>
          </a:prstGeom>
        </p:spPr>
      </p:pic>
      <p:sp>
        <p:nvSpPr>
          <p:cNvPr id="12" name="Text 8"/>
          <p:cNvSpPr/>
          <p:nvPr/>
        </p:nvSpPr>
        <p:spPr>
          <a:xfrm>
            <a:off x="6332458" y="2631162"/>
            <a:ext cx="1826895" cy="310158"/>
          </a:xfrm>
          <a:prstGeom prst="rect">
            <a:avLst/>
          </a:prstGeom>
          <a:noFill/>
          <a:ln/>
        </p:spPr>
        <p:txBody>
          <a:bodyPr wrap="none" lIns="0" tIns="0" rIns="0" bIns="0" rtlCol="0" anchor="t"/>
          <a:lstStyle/>
          <a:p>
            <a:pPr algn="l" indent="0" marL="0">
              <a:lnSpc>
                <a:spcPts val="2400"/>
              </a:lnSpc>
              <a:buNone/>
            </a:pPr>
            <a:r>
              <a:rPr lang="en-US" sz="1950" dirty="0">
                <a:solidFill>
                  <a:srgbClr val="000000"/>
                </a:solidFill>
                <a:latin typeface="Inter" pitchFamily="34" charset="0"/>
                <a:ea typeface="Inter" pitchFamily="34" charset="-122"/>
                <a:cs typeface="Inter" pitchFamily="34" charset="-120"/>
              </a:rPr>
              <a:t>Next Steps</a:t>
            </a:r>
            <a:endParaRPr lang="en-US" sz="1950" dirty="0"/>
          </a:p>
        </p:txBody>
      </p:sp>
      <p:sp>
        <p:nvSpPr>
          <p:cNvPr id="13" name="Text 9"/>
          <p:cNvSpPr/>
          <p:nvPr/>
        </p:nvSpPr>
        <p:spPr>
          <a:xfrm>
            <a:off x="6332458" y="3139678"/>
            <a:ext cx="1826895" cy="95261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000000"/>
                </a:solidFill>
                <a:latin typeface="Manrope" pitchFamily="34" charset="0"/>
                <a:ea typeface="Manrope" pitchFamily="34" charset="-122"/>
                <a:cs typeface="Manrope" pitchFamily="34" charset="-120"/>
              </a:rPr>
              <a:t>Install pandas: </a:t>
            </a:r>
            <a:pPr algn="l" indent="0" marL="0">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pip install pandas</a:t>
            </a:r>
            <a:endParaRPr lang="en-US" sz="1550" dirty="0"/>
          </a:p>
        </p:txBody>
      </p:sp>
      <p:sp>
        <p:nvSpPr>
          <p:cNvPr id="14" name="Text 10"/>
          <p:cNvSpPr/>
          <p:nvPr/>
        </p:nvSpPr>
        <p:spPr>
          <a:xfrm>
            <a:off x="6332458" y="4161711"/>
            <a:ext cx="182689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000000"/>
                </a:solidFill>
                <a:latin typeface="Manrope" pitchFamily="34" charset="0"/>
                <a:ea typeface="Manrope" pitchFamily="34" charset="-122"/>
                <a:cs typeface="Manrope" pitchFamily="34" charset="-120"/>
              </a:rPr>
              <a:t>Import it: </a:t>
            </a:r>
            <a:pPr algn="l" indent="0" marL="0">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import pandas as pd</a:t>
            </a:r>
            <a:endParaRPr lang="en-US" sz="1550" dirty="0"/>
          </a:p>
        </p:txBody>
      </p:sp>
      <p:sp>
        <p:nvSpPr>
          <p:cNvPr id="15" name="Text 11"/>
          <p:cNvSpPr/>
          <p:nvPr/>
        </p:nvSpPr>
        <p:spPr>
          <a:xfrm>
            <a:off x="6332458" y="4866203"/>
            <a:ext cx="1826895"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000000"/>
                </a:solidFill>
                <a:latin typeface="Manrope" pitchFamily="34" charset="0"/>
                <a:ea typeface="Manrope" pitchFamily="34" charset="-122"/>
                <a:cs typeface="Manrope" pitchFamily="34" charset="-120"/>
              </a:rPr>
              <a:t>Try with your own data!</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2025-08-21T04:09:49Z</dcterms:created>
  <dcterms:modified xsi:type="dcterms:W3CDTF">2025-08-21T04:09:49Z</dcterms:modified>
</cp:coreProperties>
</file>